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6" r:id="rId1"/>
  </p:sldMasterIdLst>
  <p:sldIdLst>
    <p:sldId id="256" r:id="rId2"/>
    <p:sldId id="259" r:id="rId3"/>
    <p:sldId id="26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740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90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49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240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0753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8879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8976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2575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662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280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392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598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8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56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535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784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55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ABF7A29-A9F3-4CB5-A75E-C36377356CD5}" type="datetimeFigureOut">
              <a:rPr lang="ar-IQ" smtClean="0"/>
              <a:t>19/05/1446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DB34B-9885-4B76-8E4D-0457380A7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975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static.info/code/r.php?r=yahoo|%D9%8A%D8%AE%D8%AA%D8%B5%20%D8%A8%D8%AF%D8%B1%D8%A7%D8%B3%D8%A9&amp;t=37&amp;did=37&amp;uid=1837056771_3232235819&amp;type=bl&amp;subid=gt_51001&amp;rkw=%D9%8A%D8%AE%D8%AA%D8%B5+%D8%A8%D8%AF%D8%B1%D8%A7%D8%B3%D8%A9&amp;rurl=http://www.stooob.com/409274.html&amp;domain=stooob.com&amp;lnktype=10&amp;v=0.125&amp;browser=Chrome_47&amp;country=IQ&amp;_=145647300556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01900" y="596900"/>
            <a:ext cx="9144000" cy="2971800"/>
          </a:xfrm>
        </p:spPr>
        <p:txBody>
          <a:bodyPr>
            <a:noAutofit/>
          </a:bodyPr>
          <a:lstStyle/>
          <a:p>
            <a:pPr algn="r"/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/>
              <a:t/>
            </a:r>
            <a:br>
              <a:rPr lang="ar-IQ" sz="3600" b="1" dirty="0"/>
            </a:br>
            <a:r>
              <a:rPr lang="ar-IQ" sz="3600" b="1" dirty="0" smtClean="0"/>
              <a:t/>
            </a:r>
            <a:br>
              <a:rPr lang="ar-IQ" sz="3600" b="1" dirty="0" smtClean="0"/>
            </a:br>
            <a:r>
              <a:rPr lang="ar-IQ" sz="3600" b="1" dirty="0" smtClean="0"/>
              <a:t>جامعة البصرة</a:t>
            </a:r>
            <a:br>
              <a:rPr lang="ar-IQ" sz="3600" b="1" dirty="0" smtClean="0"/>
            </a:br>
            <a:r>
              <a:rPr lang="ar-IQ" sz="3600" b="1" dirty="0" smtClean="0"/>
              <a:t>كلية الزراعة</a:t>
            </a:r>
            <a:br>
              <a:rPr lang="ar-IQ" sz="3600" b="1" dirty="0" smtClean="0"/>
            </a:br>
            <a:r>
              <a:rPr lang="ar-IQ" sz="3600" b="1" dirty="0" smtClean="0"/>
              <a:t>قسم علوم التربة</a:t>
            </a:r>
            <a:br>
              <a:rPr lang="ar-IQ" sz="3600" b="1" dirty="0" smtClean="0"/>
            </a:br>
            <a:r>
              <a:rPr lang="ar-IQ" sz="3600" b="1" dirty="0" smtClean="0"/>
              <a:t>مادة / الجيولوجيا العملي </a:t>
            </a:r>
            <a:br>
              <a:rPr lang="ar-IQ" sz="3600" b="1" dirty="0" smtClean="0"/>
            </a:br>
            <a:r>
              <a:rPr lang="ar-IQ" sz="3600" b="1" dirty="0" smtClean="0"/>
              <a:t>المرحلة الأولى / قسم علوم التربة </a:t>
            </a:r>
            <a:endParaRPr lang="ar-IQ" sz="3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13471" y="4264462"/>
            <a:ext cx="8825658" cy="1475937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r"/>
            <a:r>
              <a:rPr lang="ar-IQ" sz="3200" b="1" dirty="0" err="1" smtClean="0">
                <a:solidFill>
                  <a:schemeClr val="tx1"/>
                </a:solidFill>
              </a:rPr>
              <a:t>استاذ</a:t>
            </a:r>
            <a:r>
              <a:rPr lang="ar-IQ" sz="3200" b="1" dirty="0" smtClean="0">
                <a:solidFill>
                  <a:schemeClr val="tx1"/>
                </a:solidFill>
              </a:rPr>
              <a:t> المادة العملي </a:t>
            </a:r>
          </a:p>
          <a:p>
            <a:pPr algn="r"/>
            <a:r>
              <a:rPr lang="ar-IQ" sz="3200" b="1" dirty="0" smtClean="0">
                <a:solidFill>
                  <a:schemeClr val="tx1"/>
                </a:solidFill>
              </a:rPr>
              <a:t>م .م. صادق جعفر طالب </a:t>
            </a:r>
            <a:endParaRPr lang="ar-IQ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57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1" y="365127"/>
            <a:ext cx="10515600" cy="770499"/>
          </a:xfrm>
        </p:spPr>
        <p:txBody>
          <a:bodyPr>
            <a:normAutofit/>
          </a:bodyPr>
          <a:lstStyle/>
          <a:p>
            <a:pPr algn="r"/>
            <a:r>
              <a:rPr lang="ar-SA" b="1" dirty="0"/>
              <a:t>3</a:t>
            </a:r>
            <a:r>
              <a:rPr lang="ar-SA" sz="3600" b="1" dirty="0"/>
              <a:t>- الغلاف الغازي </a:t>
            </a:r>
            <a:r>
              <a:rPr lang="en-US" sz="3600" b="1" dirty="0"/>
              <a:t>Atom Sphere)</a:t>
            </a:r>
            <a:r>
              <a:rPr lang="ar-SA" sz="3600" b="1" dirty="0"/>
              <a:t> ) او </a:t>
            </a:r>
            <a:r>
              <a:rPr lang="en-US" sz="3600" b="1" dirty="0"/>
              <a:t>Air  Sphere)</a:t>
            </a:r>
            <a:r>
              <a:rPr lang="ar-SA" sz="3600" b="1" dirty="0"/>
              <a:t> ) 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24179"/>
            <a:ext cx="12005188" cy="4958633"/>
          </a:xfrm>
        </p:spPr>
        <p:txBody>
          <a:bodyPr>
            <a:noAutofit/>
          </a:bodyPr>
          <a:lstStyle/>
          <a:p>
            <a:r>
              <a:rPr lang="ar-SA" sz="3200" b="1" dirty="0"/>
              <a:t>ان المكون الرئيسي لهذا الغلاف هو </a:t>
            </a:r>
            <a:endParaRPr lang="en-US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الغازات </a:t>
            </a:r>
            <a:r>
              <a:rPr lang="ar-SA" sz="3200" b="1" dirty="0"/>
              <a:t>المكونة للهواء الجوي </a:t>
            </a:r>
            <a:endParaRPr lang="en-US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مع </a:t>
            </a:r>
            <a:r>
              <a:rPr lang="ar-SA" sz="3200" b="1" dirty="0"/>
              <a:t>كميات </a:t>
            </a:r>
            <a:r>
              <a:rPr lang="ar-SA" sz="3200" b="1" dirty="0" smtClean="0"/>
              <a:t>من </a:t>
            </a:r>
            <a:r>
              <a:rPr lang="ar-SA" sz="3200" b="1" dirty="0"/>
              <a:t>المياه والغبار </a:t>
            </a:r>
            <a:endParaRPr lang="en-US" sz="3200" b="1" dirty="0" smtClean="0"/>
          </a:p>
          <a:p>
            <a:r>
              <a:rPr lang="ar-SA" sz="3200" b="1" dirty="0" smtClean="0"/>
              <a:t>واهم </a:t>
            </a:r>
            <a:r>
              <a:rPr lang="ar-SA" sz="3200" b="1" dirty="0"/>
              <a:t>الغازات المكونة لهذا الغلاف هي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النيتروجين </a:t>
            </a:r>
            <a:r>
              <a:rPr lang="ar-SA" sz="3200" b="1" dirty="0"/>
              <a:t>78% </a:t>
            </a:r>
            <a:r>
              <a:rPr lang="ar-IQ" sz="32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والاوكسجين </a:t>
            </a:r>
            <a:r>
              <a:rPr lang="ar-SA" sz="3200" b="1" dirty="0"/>
              <a:t>21%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ونسبة </a:t>
            </a:r>
            <a:r>
              <a:rPr lang="ar-SA" sz="3200" b="1" dirty="0"/>
              <a:t>قليلة من ثاني اوكسيد الكاربون </a:t>
            </a:r>
            <a:r>
              <a:rPr lang="ar-IQ" sz="32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اضافة </a:t>
            </a:r>
            <a:r>
              <a:rPr lang="ar-SA" sz="3200" b="1" dirty="0"/>
              <a:t>الى غازات خاملة مثل الاركون </a:t>
            </a:r>
            <a:r>
              <a:rPr lang="en-US" sz="3200" b="1" dirty="0"/>
              <a:t>Argon</a:t>
            </a:r>
            <a:r>
              <a:rPr lang="ar-SA" sz="3200" b="1" dirty="0"/>
              <a:t> والنيون </a:t>
            </a:r>
            <a:r>
              <a:rPr lang="en-US" sz="3200" b="1" dirty="0"/>
              <a:t>Neon </a:t>
            </a:r>
            <a:r>
              <a:rPr lang="ar-SA" sz="3200" b="1" dirty="0"/>
              <a:t> والهليوم </a:t>
            </a:r>
            <a:r>
              <a:rPr lang="en-US" sz="3200" b="1" dirty="0"/>
              <a:t>Helium 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5155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21658" y="379875"/>
            <a:ext cx="10515600" cy="770499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 smtClean="0"/>
              <a:t>4- الغلاف الحيوي </a:t>
            </a:r>
            <a:r>
              <a:rPr lang="en-US" b="1" dirty="0" smtClean="0"/>
              <a:t>Bio Sphere)</a:t>
            </a:r>
            <a:r>
              <a:rPr lang="ar-SA" b="1" dirty="0" smtClean="0"/>
              <a:t> )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199" y="855406"/>
            <a:ext cx="10724535" cy="5321557"/>
          </a:xfrm>
        </p:spPr>
        <p:txBody>
          <a:bodyPr>
            <a:normAutofit/>
          </a:bodyPr>
          <a:lstStyle/>
          <a:p>
            <a:r>
              <a:rPr lang="ar-SA" sz="3200" dirty="0" smtClean="0"/>
              <a:t>يشمل</a:t>
            </a:r>
            <a:endParaRPr lang="ar-IQ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/>
              <a:t> </a:t>
            </a:r>
            <a:r>
              <a:rPr lang="ar-SA" sz="3200" dirty="0"/>
              <a:t>الغطاء </a:t>
            </a:r>
            <a:r>
              <a:rPr lang="ar-SA" sz="3200" dirty="0" smtClean="0"/>
              <a:t>النباتي</a:t>
            </a:r>
            <a:endParaRPr lang="ar-IQ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/>
              <a:t> </a:t>
            </a:r>
            <a:r>
              <a:rPr lang="ar-SA" sz="3200" dirty="0"/>
              <a:t>ومجاميع الاحياء على اليابسة </a:t>
            </a:r>
            <a:endParaRPr lang="ar-IQ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/>
              <a:t>كذلك </a:t>
            </a:r>
            <a:r>
              <a:rPr lang="ar-SA" sz="3200" dirty="0"/>
              <a:t>الاحياء والنباتات المائية </a:t>
            </a:r>
            <a:endParaRPr lang="ar-IQ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dirty="0" smtClean="0"/>
              <a:t>اضافة </a:t>
            </a:r>
            <a:r>
              <a:rPr lang="ar-SA" sz="3200" dirty="0"/>
              <a:t>الى الاحياء المايكروسكوبية في الهواء الجوي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81108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4678" y="232391"/>
            <a:ext cx="10515600" cy="1325563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/>
              <a:t> المحاضرة الأولى </a:t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SA" b="1" dirty="0" smtClean="0"/>
              <a:t>تعريف ع</a:t>
            </a:r>
            <a:r>
              <a:rPr lang="ar-IQ" b="1" dirty="0" smtClean="0"/>
              <a:t>ل</a:t>
            </a:r>
            <a:r>
              <a:rPr lang="ar-SA" b="1" dirty="0" smtClean="0"/>
              <a:t>م الجيولوجي</a:t>
            </a:r>
            <a:r>
              <a:rPr lang="ar-IQ" b="1" dirty="0"/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68079"/>
            <a:ext cx="10955593" cy="2746373"/>
          </a:xfrm>
        </p:spPr>
        <p:txBody>
          <a:bodyPr>
            <a:noAutofit/>
          </a:bodyPr>
          <a:lstStyle/>
          <a:p>
            <a:r>
              <a:rPr lang="ar-SA" sz="3200" b="1" dirty="0"/>
              <a:t>هو العلم الذي</a:t>
            </a:r>
            <a:r>
              <a:rPr lang="en-US" sz="3200" b="1" u="sng" dirty="0">
                <a:solidFill>
                  <a:schemeClr val="accent1"/>
                </a:solidFill>
              </a:rPr>
              <a:t> </a:t>
            </a:r>
            <a:r>
              <a:rPr lang="ar-SA" sz="3200" b="1" u="sng" dirty="0">
                <a:solidFill>
                  <a:schemeClr val="tx2"/>
                </a:solidFill>
                <a:hlinkClick r:id="rId2"/>
              </a:rPr>
              <a:t>يختص بدراسة</a:t>
            </a:r>
            <a:r>
              <a:rPr lang="en-US" sz="3200" b="1" u="sng" dirty="0">
                <a:solidFill>
                  <a:schemeClr val="tx2"/>
                </a:solidFill>
              </a:rPr>
              <a:t> </a:t>
            </a:r>
            <a:r>
              <a:rPr lang="ar-SA" sz="3200" b="1" u="sng" dirty="0">
                <a:solidFill>
                  <a:schemeClr val="tx2"/>
                </a:solidFill>
              </a:rPr>
              <a:t>الارض </a:t>
            </a:r>
            <a:r>
              <a:rPr lang="ar-SA" sz="3200" b="1" dirty="0"/>
              <a:t>كل ما يتعلق بها من حيث</a:t>
            </a:r>
            <a:r>
              <a:rPr lang="ar-IQ" sz="3200" b="1" dirty="0"/>
              <a:t> , </a:t>
            </a:r>
            <a:r>
              <a:rPr lang="ar-SA" sz="3200" b="1" dirty="0"/>
              <a:t>نشأتها </a:t>
            </a:r>
            <a:r>
              <a:rPr lang="ar-IQ" sz="3200" b="1" dirty="0"/>
              <a:t>,</a:t>
            </a:r>
            <a:r>
              <a:rPr lang="ar-SA" sz="3200" b="1" dirty="0"/>
              <a:t>تأريخها</a:t>
            </a:r>
            <a:r>
              <a:rPr lang="ar-IQ" sz="3200" b="1" dirty="0"/>
              <a:t> ,</a:t>
            </a:r>
            <a:r>
              <a:rPr lang="ar-SA" sz="3200" b="1" dirty="0"/>
              <a:t>مكوناتها </a:t>
            </a:r>
            <a:r>
              <a:rPr lang="ar-IQ" sz="3200" b="1" dirty="0"/>
              <a:t>,</a:t>
            </a:r>
            <a:r>
              <a:rPr lang="ar-SA" sz="3200" b="1" dirty="0"/>
              <a:t>تراكيبها والعوامل التي تؤثر في صخورها </a:t>
            </a:r>
            <a:endParaRPr lang="en-US" sz="3200" b="1" dirty="0"/>
          </a:p>
          <a:p>
            <a:r>
              <a:rPr lang="ar-SA" sz="3200" b="1" dirty="0"/>
              <a:t>ويشمل ذلك الغلاف الجوي والغلاف المائي والغلاف اليابس</a:t>
            </a:r>
            <a:r>
              <a:rPr lang="ar-IQ" sz="3200" b="1" dirty="0"/>
              <a:t> والغلاف </a:t>
            </a:r>
            <a:r>
              <a:rPr lang="ar-IQ" sz="3200" b="1" dirty="0" smtClean="0"/>
              <a:t>الحيوي</a:t>
            </a:r>
            <a:endParaRPr lang="en-US" sz="3200" b="1" dirty="0" smtClean="0"/>
          </a:p>
          <a:p>
            <a:r>
              <a:rPr lang="en-US" sz="3200" b="1" dirty="0" smtClean="0"/>
              <a:t>.</a:t>
            </a:r>
            <a:r>
              <a:rPr lang="ar-SA" sz="3200" b="1" dirty="0"/>
              <a:t>واصل كلمة</a:t>
            </a:r>
            <a:r>
              <a:rPr lang="en-US" sz="3200" b="1" dirty="0"/>
              <a:t> geology </a:t>
            </a:r>
            <a:r>
              <a:rPr lang="ar-SA" sz="3200" b="1" dirty="0"/>
              <a:t>اغريقي اي علم الارض ويتكون من مقطعين </a:t>
            </a:r>
            <a:r>
              <a:rPr lang="en-US" sz="3200" b="1" dirty="0"/>
              <a:t>geo</a:t>
            </a:r>
            <a:r>
              <a:rPr lang="ar-SA" sz="3200" b="1" dirty="0"/>
              <a:t> وتعني الارض و   </a:t>
            </a:r>
            <a:r>
              <a:rPr lang="en-US" sz="3200" b="1" dirty="0"/>
              <a:t>logy </a:t>
            </a:r>
            <a:r>
              <a:rPr lang="ar-SA" sz="3200" b="1" dirty="0"/>
              <a:t> تعني علم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9682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65100" y="165100"/>
            <a:ext cx="11709400" cy="65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3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6384" y="0"/>
            <a:ext cx="6642100" cy="707923"/>
          </a:xfrm>
        </p:spPr>
        <p:txBody>
          <a:bodyPr>
            <a:normAutofit/>
          </a:bodyPr>
          <a:lstStyle/>
          <a:p>
            <a:pPr algn="r"/>
            <a:r>
              <a:rPr lang="ar-IQ" sz="3200" b="1" dirty="0" smtClean="0"/>
              <a:t>فروع علم الجيولوجي</a:t>
            </a:r>
            <a:endParaRPr lang="ar-IQ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1601" y="707923"/>
            <a:ext cx="11856884" cy="58292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400" dirty="0"/>
              <a:t>ونظرا للتقدم </a:t>
            </a:r>
            <a:r>
              <a:rPr lang="ar-SA" sz="2400" dirty="0" smtClean="0"/>
              <a:t>في </a:t>
            </a:r>
            <a:r>
              <a:rPr lang="ar-SA" sz="2400" dirty="0"/>
              <a:t>العلوم الاخرى فقد تفرع علم الجيولوجي إلى فروع متعددة لكل منها مجال واضح ومعين ومن أهمها ما يلي: </a:t>
            </a:r>
            <a:endParaRPr lang="ar-IQ" sz="2400" dirty="0" smtClean="0"/>
          </a:p>
          <a:p>
            <a:pPr marL="0" indent="0">
              <a:buNone/>
            </a:pPr>
            <a:r>
              <a:rPr lang="ar-IQ" sz="2800" dirty="0" smtClean="0"/>
              <a:t>1- </a:t>
            </a:r>
            <a:r>
              <a:rPr lang="ar-IQ" sz="2800" dirty="0" err="1"/>
              <a:t>الجیولوجیا</a:t>
            </a:r>
            <a:r>
              <a:rPr lang="ar-IQ" sz="2800" dirty="0"/>
              <a:t> </a:t>
            </a:r>
            <a:r>
              <a:rPr lang="ar-IQ" sz="2800" dirty="0" err="1"/>
              <a:t>الكونیة</a:t>
            </a:r>
            <a:r>
              <a:rPr lang="ar-IQ" sz="2800" dirty="0"/>
              <a:t> </a:t>
            </a:r>
            <a:r>
              <a:rPr lang="en-US" sz="2800" dirty="0"/>
              <a:t>Geology Cosmic </a:t>
            </a:r>
            <a:r>
              <a:rPr lang="ar-IQ" sz="2800" dirty="0"/>
              <a:t>تختص </a:t>
            </a:r>
            <a:r>
              <a:rPr lang="ar-IQ" sz="2800" dirty="0" err="1"/>
              <a:t>الجیولوجیا</a:t>
            </a:r>
            <a:r>
              <a:rPr lang="ar-IQ" sz="2800" dirty="0"/>
              <a:t> </a:t>
            </a:r>
            <a:r>
              <a:rPr lang="ar-IQ" sz="2800" dirty="0" err="1"/>
              <a:t>الكونیة</a:t>
            </a:r>
            <a:r>
              <a:rPr lang="ar-IQ" sz="2800" dirty="0"/>
              <a:t> بدراسة أصل الأرض وصلتها بالأجرام </a:t>
            </a:r>
            <a:r>
              <a:rPr lang="ar-IQ" sz="2800" dirty="0" err="1"/>
              <a:t>السماویة</a:t>
            </a:r>
            <a:r>
              <a:rPr lang="ar-IQ" sz="2800" dirty="0"/>
              <a:t>، </a:t>
            </a:r>
            <a:r>
              <a:rPr lang="ar-IQ" sz="2800" dirty="0" err="1"/>
              <a:t>وطبیعة</a:t>
            </a:r>
            <a:r>
              <a:rPr lang="ar-IQ" sz="2800" dirty="0"/>
              <a:t> </a:t>
            </a:r>
            <a:r>
              <a:rPr lang="ar-IQ" sz="2800" dirty="0" err="1"/>
              <a:t>تكوین</a:t>
            </a:r>
            <a:r>
              <a:rPr lang="ar-IQ" sz="2800" dirty="0"/>
              <a:t> هذه الأجرام، ومقارنة ذلك </a:t>
            </a:r>
            <a:r>
              <a:rPr lang="ar-IQ" sz="2800" dirty="0" err="1"/>
              <a:t>بطبیعة</a:t>
            </a:r>
            <a:r>
              <a:rPr lang="ar-IQ" sz="2800" dirty="0"/>
              <a:t> </a:t>
            </a:r>
            <a:r>
              <a:rPr lang="ar-IQ" sz="2800" dirty="0" err="1"/>
              <a:t>تكوین</a:t>
            </a:r>
            <a:r>
              <a:rPr lang="ar-IQ" sz="2800" dirty="0"/>
              <a:t> الأرض</a:t>
            </a:r>
            <a:r>
              <a:rPr lang="ar-IQ" sz="2800" dirty="0" smtClean="0"/>
              <a:t>.</a:t>
            </a:r>
          </a:p>
          <a:p>
            <a:pPr marL="0" indent="0">
              <a:buNone/>
            </a:pPr>
            <a:r>
              <a:rPr lang="ar-IQ" sz="2800" dirty="0" smtClean="0"/>
              <a:t>2-الجیولوجیا </a:t>
            </a:r>
            <a:r>
              <a:rPr lang="ar-IQ" sz="2800" dirty="0" err="1"/>
              <a:t>الطبیعیة</a:t>
            </a:r>
            <a:r>
              <a:rPr lang="ar-IQ" sz="2800" dirty="0"/>
              <a:t> </a:t>
            </a:r>
            <a:r>
              <a:rPr lang="en-US" sz="2800" dirty="0"/>
              <a:t>Geology Physical </a:t>
            </a:r>
            <a:r>
              <a:rPr lang="ar-IQ" sz="2800" dirty="0"/>
              <a:t>وتختص بدراسة </a:t>
            </a:r>
            <a:r>
              <a:rPr lang="ar-IQ" sz="2800" dirty="0" err="1"/>
              <a:t>العملیات</a:t>
            </a:r>
            <a:r>
              <a:rPr lang="ar-IQ" sz="2800" dirty="0"/>
              <a:t> </a:t>
            </a:r>
            <a:r>
              <a:rPr lang="ar-IQ" sz="2800" dirty="0" err="1"/>
              <a:t>الطبیعیة</a:t>
            </a:r>
            <a:r>
              <a:rPr lang="ar-IQ" sz="2800" dirty="0"/>
              <a:t> التي أثرت وما زالت تؤثر على القشرة </a:t>
            </a:r>
            <a:r>
              <a:rPr lang="ar-IQ" sz="2800" dirty="0" err="1"/>
              <a:t>الأرضیة</a:t>
            </a:r>
            <a:r>
              <a:rPr lang="ar-IQ" sz="2800" dirty="0"/>
              <a:t>، والتي شكلت ولا زالت تشكل </a:t>
            </a:r>
            <a:r>
              <a:rPr lang="ar-IQ" sz="2800" dirty="0" err="1"/>
              <a:t>تضاریس</a:t>
            </a:r>
            <a:r>
              <a:rPr lang="ar-IQ" sz="2800" dirty="0"/>
              <a:t> الكتلة الصلبة للأرض حتى أصبحت على ما هي </a:t>
            </a:r>
            <a:r>
              <a:rPr lang="ar-IQ" sz="2800" dirty="0" err="1"/>
              <a:t>علیه</a:t>
            </a:r>
            <a:r>
              <a:rPr lang="ar-IQ" sz="2800" dirty="0"/>
              <a:t> الآن ، وما </a:t>
            </a:r>
            <a:r>
              <a:rPr lang="ar-IQ" sz="2800" dirty="0" err="1"/>
              <a:t>یمكن</a:t>
            </a:r>
            <a:r>
              <a:rPr lang="ar-IQ" sz="2800" dirty="0"/>
              <a:t> أن تؤول </a:t>
            </a:r>
            <a:r>
              <a:rPr lang="ar-IQ" sz="2800" dirty="0" err="1"/>
              <a:t>إلیه</a:t>
            </a:r>
            <a:r>
              <a:rPr lang="ar-IQ" sz="2800" dirty="0"/>
              <a:t> في المستقبل</a:t>
            </a:r>
            <a:r>
              <a:rPr lang="ar-IQ" sz="2800" dirty="0" smtClean="0"/>
              <a:t>.</a:t>
            </a:r>
            <a:endParaRPr lang="ar-IQ" sz="2800" b="1" dirty="0"/>
          </a:p>
          <a:p>
            <a:pPr marL="0" indent="0">
              <a:buNone/>
            </a:pPr>
            <a:r>
              <a:rPr lang="ar-IQ" sz="2800" b="1" dirty="0" smtClean="0"/>
              <a:t>3-</a:t>
            </a:r>
            <a:r>
              <a:rPr lang="ar-SA" sz="2800" b="1" dirty="0" smtClean="0"/>
              <a:t>علم المعادن   </a:t>
            </a:r>
            <a:r>
              <a:rPr lang="en-US" sz="2800" b="1" dirty="0" smtClean="0"/>
              <a:t>: Mineralogy</a:t>
            </a:r>
            <a:r>
              <a:rPr lang="en-US" sz="2800" dirty="0" smtClean="0"/>
              <a:t> </a:t>
            </a:r>
            <a:r>
              <a:rPr lang="ar-SA" sz="2800" dirty="0" smtClean="0"/>
              <a:t>ويختص بدراسة المعادن المكونة للصخور المختلفة </a:t>
            </a:r>
            <a:endParaRPr lang="ar-IQ" sz="2800" dirty="0" smtClean="0"/>
          </a:p>
          <a:p>
            <a:pPr marL="0" indent="0">
              <a:buNone/>
            </a:pPr>
            <a:r>
              <a:rPr lang="ar-IQ" sz="2800" b="1" dirty="0" smtClean="0"/>
              <a:t>4-</a:t>
            </a:r>
            <a:r>
              <a:rPr lang="ar-SA" sz="2800" b="1" dirty="0"/>
              <a:t>علم الصخور </a:t>
            </a:r>
            <a:r>
              <a:rPr lang="en-US" sz="2800" b="1" dirty="0"/>
              <a:t>Petrology</a:t>
            </a:r>
            <a:r>
              <a:rPr lang="en-US" sz="2800" dirty="0"/>
              <a:t> </a:t>
            </a:r>
            <a:r>
              <a:rPr lang="ar-SA" sz="2800" dirty="0"/>
              <a:t> : ويختص بدراسة الصخور </a:t>
            </a:r>
            <a:r>
              <a:rPr lang="ar-SA" sz="2800" dirty="0" smtClean="0"/>
              <a:t>المختلفة</a:t>
            </a:r>
            <a:endParaRPr lang="ar-IQ" sz="2800" dirty="0" smtClean="0"/>
          </a:p>
          <a:p>
            <a:pPr marL="0" indent="0">
              <a:buNone/>
            </a:pPr>
            <a:r>
              <a:rPr lang="ar-IQ" sz="2800" dirty="0"/>
              <a:t>5-علم </a:t>
            </a:r>
            <a:r>
              <a:rPr lang="ar-IQ" sz="2800" dirty="0" smtClean="0"/>
              <a:t>البلورات </a:t>
            </a:r>
            <a:r>
              <a:rPr lang="en-US" sz="2800" dirty="0" smtClean="0"/>
              <a:t>Crystallography </a:t>
            </a:r>
            <a:r>
              <a:rPr lang="ar-IQ" sz="2800" dirty="0" err="1" smtClean="0"/>
              <a:t>یختص</a:t>
            </a:r>
            <a:r>
              <a:rPr lang="ar-IQ" sz="2800" dirty="0" smtClean="0"/>
              <a:t> هذا العلم بدراسة البلورات من </a:t>
            </a:r>
            <a:r>
              <a:rPr lang="ar-IQ" sz="2800" dirty="0" err="1" smtClean="0"/>
              <a:t>حیث</a:t>
            </a:r>
            <a:r>
              <a:rPr lang="ar-IQ" sz="2800" dirty="0" smtClean="0"/>
              <a:t> شكلها الظاهري </a:t>
            </a:r>
            <a:r>
              <a:rPr lang="ar-IQ" sz="2800" dirty="0" err="1" smtClean="0"/>
              <a:t>وتركیبها</a:t>
            </a:r>
            <a:r>
              <a:rPr lang="ar-IQ" sz="2800" dirty="0" smtClean="0"/>
              <a:t> والتعرف </a:t>
            </a:r>
            <a:r>
              <a:rPr lang="ar-IQ" sz="2800" dirty="0" err="1" smtClean="0"/>
              <a:t>علیها</a:t>
            </a:r>
            <a:r>
              <a:rPr lang="ar-IQ" sz="2800" dirty="0" smtClean="0"/>
              <a:t> وعلى الصخور والمعادن التي تحتويه</a:t>
            </a:r>
          </a:p>
          <a:p>
            <a:pPr marL="0" indent="0">
              <a:buNone/>
            </a:pPr>
            <a:r>
              <a:rPr lang="ar-IQ" sz="2800" b="1" dirty="0" smtClean="0"/>
              <a:t>6-</a:t>
            </a:r>
            <a:r>
              <a:rPr lang="ar-SA" sz="2800" b="1" dirty="0" smtClean="0"/>
              <a:t>علم ماء الأرض </a:t>
            </a:r>
            <a:r>
              <a:rPr lang="en-US" sz="2800" b="1" dirty="0" smtClean="0"/>
              <a:t>Hydrogeology</a:t>
            </a:r>
            <a:r>
              <a:rPr lang="ar-SA" sz="2800" dirty="0" smtClean="0"/>
              <a:t> : </a:t>
            </a:r>
            <a:r>
              <a:rPr lang="ar-SA" sz="2800" dirty="0" err="1" smtClean="0"/>
              <a:t>او</a:t>
            </a:r>
            <a:r>
              <a:rPr lang="ar-SA" sz="2800" dirty="0" smtClean="0"/>
              <a:t> جيولوجيا المياه ويختص بالطرائق المتبعة للبحث عن المياه الجوفية</a:t>
            </a:r>
            <a:endParaRPr lang="ar-IQ" sz="2800" dirty="0" smtClean="0"/>
          </a:p>
          <a:p>
            <a:endParaRPr lang="ar-IQ" sz="2800" b="1" dirty="0" smtClean="0"/>
          </a:p>
          <a:p>
            <a:pPr marL="0" indent="0">
              <a:buNone/>
            </a:pP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64579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199" y="365127"/>
            <a:ext cx="10916265" cy="1325563"/>
          </a:xfrm>
        </p:spPr>
        <p:txBody>
          <a:bodyPr/>
          <a:lstStyle/>
          <a:p>
            <a:pPr algn="r"/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2734" y="1825624"/>
            <a:ext cx="11621731" cy="4722659"/>
          </a:xfrm>
        </p:spPr>
        <p:txBody>
          <a:bodyPr>
            <a:normAutofit lnSpcReduction="10000"/>
          </a:bodyPr>
          <a:lstStyle/>
          <a:p>
            <a:r>
              <a:rPr lang="ar-IQ" sz="3200" b="1" dirty="0" smtClean="0"/>
              <a:t>7-</a:t>
            </a:r>
            <a:r>
              <a:rPr lang="ar-SA" sz="3200" b="1" dirty="0" smtClean="0"/>
              <a:t>علم الأرض الاقتصادي </a:t>
            </a:r>
            <a:r>
              <a:rPr lang="en-US" sz="3200" b="1" dirty="0" smtClean="0"/>
              <a:t>Economic Geology </a:t>
            </a:r>
            <a:r>
              <a:rPr lang="ar-SA" sz="3200" b="1" dirty="0" smtClean="0"/>
              <a:t> والجيولوجي</a:t>
            </a:r>
            <a:r>
              <a:rPr lang="ar-IQ" sz="3200" b="1" dirty="0" smtClean="0"/>
              <a:t>ة </a:t>
            </a:r>
            <a:r>
              <a:rPr lang="ar-SA" sz="3200" b="1" dirty="0" smtClean="0"/>
              <a:t>الاقتصادية</a:t>
            </a:r>
            <a:r>
              <a:rPr lang="ar-SA" sz="3200" dirty="0" smtClean="0"/>
              <a:t> : ويختص بدراسة المعادن التي لها أهمية اقتصادية لإيجاد مبادئ للتنقيب عنها ولتقويمها تقويما اقتصاديا</a:t>
            </a:r>
            <a:r>
              <a:rPr lang="ar-IQ" sz="3200" dirty="0" smtClean="0"/>
              <a:t> 0</a:t>
            </a:r>
          </a:p>
          <a:p>
            <a:r>
              <a:rPr lang="ar-IQ" sz="3200" b="1" dirty="0" smtClean="0"/>
              <a:t>8-</a:t>
            </a:r>
            <a:r>
              <a:rPr lang="ar-SA" sz="3200" b="1" dirty="0"/>
              <a:t>علم جيولوجيا النفط </a:t>
            </a:r>
            <a:r>
              <a:rPr lang="en-US" sz="3200" b="1" dirty="0"/>
              <a:t>Petroleum Geology</a:t>
            </a:r>
            <a:r>
              <a:rPr lang="ar-SA" sz="3200" dirty="0"/>
              <a:t> : ويختص بالطرائق المتبعة للتنقيب </a:t>
            </a:r>
            <a:r>
              <a:rPr lang="ar-SA" sz="3200" dirty="0" smtClean="0"/>
              <a:t>عن النفط ويعتبر هذا العلم امتداد</a:t>
            </a:r>
            <a:r>
              <a:rPr lang="en-US" sz="3200" dirty="0" smtClean="0"/>
              <a:t> </a:t>
            </a:r>
            <a:r>
              <a:rPr lang="ar-IQ" sz="3200" dirty="0" smtClean="0"/>
              <a:t>ل</a:t>
            </a:r>
            <a:r>
              <a:rPr lang="ar-SA" sz="3200" dirty="0" smtClean="0"/>
              <a:t>لجيولوجيا الاقتصادية</a:t>
            </a:r>
            <a:endParaRPr lang="ar-IQ" sz="3200" dirty="0" smtClean="0"/>
          </a:p>
          <a:p>
            <a:r>
              <a:rPr lang="ar-IQ" sz="3200" b="1" dirty="0" smtClean="0"/>
              <a:t>9-</a:t>
            </a:r>
            <a:r>
              <a:rPr lang="ar-SA" sz="3200" b="1" dirty="0" smtClean="0"/>
              <a:t>جيولوجيا المناجم </a:t>
            </a:r>
            <a:r>
              <a:rPr lang="en-US" sz="3200" b="1" dirty="0" smtClean="0"/>
              <a:t>Mining Geology </a:t>
            </a:r>
            <a:r>
              <a:rPr lang="en-US" sz="3200" dirty="0" smtClean="0"/>
              <a:t>:</a:t>
            </a:r>
            <a:r>
              <a:rPr lang="ar-SA" sz="3200" dirty="0" smtClean="0"/>
              <a:t>وتختص هذه العلوم بطرائق استغلال أو استخراج الموارد الطبيعية بعد اكتشافها</a:t>
            </a:r>
            <a:endParaRPr lang="en-US" sz="3200" dirty="0" smtClean="0"/>
          </a:p>
          <a:p>
            <a:r>
              <a:rPr lang="ar-IQ" sz="3200" b="1" dirty="0" smtClean="0"/>
              <a:t>10-</a:t>
            </a:r>
            <a:r>
              <a:rPr lang="ar-SA" sz="3200" b="1" dirty="0" smtClean="0"/>
              <a:t>علم الفيزياء  </a:t>
            </a:r>
            <a:r>
              <a:rPr lang="ar-SA" sz="3200" b="1" dirty="0" err="1" smtClean="0"/>
              <a:t>الارضية</a:t>
            </a:r>
            <a:r>
              <a:rPr lang="ar-SA" sz="3200" b="1" dirty="0" smtClean="0"/>
              <a:t> </a:t>
            </a:r>
            <a:r>
              <a:rPr lang="en-US" sz="3200" b="1" dirty="0" smtClean="0"/>
              <a:t>Geophysics </a:t>
            </a:r>
            <a:r>
              <a:rPr lang="ar-SA" sz="3200" b="1" dirty="0" smtClean="0"/>
              <a:t>:</a:t>
            </a:r>
            <a:r>
              <a:rPr lang="ar-SA" sz="3200" dirty="0" smtClean="0"/>
              <a:t>  ويهتم بالكشف عن التراكيب الجيولوجية الدفينة أو المختبئة بطرق فيزيائية </a:t>
            </a:r>
            <a:r>
              <a:rPr lang="ar-IQ" sz="3200" dirty="0" smtClean="0"/>
              <a:t>0 </a:t>
            </a:r>
          </a:p>
          <a:p>
            <a:endParaRPr lang="ar-IQ" sz="3200" dirty="0"/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1250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58651"/>
            <a:ext cx="10515600" cy="932729"/>
          </a:xfrm>
        </p:spPr>
        <p:txBody>
          <a:bodyPr/>
          <a:lstStyle/>
          <a:p>
            <a:pPr algn="r"/>
            <a:r>
              <a:rPr lang="ar-SA" b="1" dirty="0"/>
              <a:t>شكل ومقايس الارض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3239" y="1091380"/>
            <a:ext cx="11931445" cy="5766619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ar-SA" sz="2400" b="1" dirty="0"/>
              <a:t>للأرض شكل كروي </a:t>
            </a:r>
            <a:r>
              <a:rPr lang="ar-IQ" sz="2400" b="1" dirty="0"/>
              <a:t>الى بيضوي </a:t>
            </a:r>
            <a:r>
              <a:rPr lang="ar-SA" sz="2400" b="1" dirty="0"/>
              <a:t>تقريبا</a:t>
            </a:r>
            <a:r>
              <a:rPr lang="ar-IQ" sz="2400" b="1" dirty="0"/>
              <a:t> اكبر قطر لها عند خط الاستواء </a:t>
            </a:r>
            <a:r>
              <a:rPr lang="ar-SA" sz="2400" b="1" dirty="0"/>
              <a:t> </a:t>
            </a:r>
            <a:endParaRPr lang="ar-IQ" sz="2400" b="1" dirty="0"/>
          </a:p>
          <a:p>
            <a:r>
              <a:rPr lang="ar-SA" sz="2400" dirty="0"/>
              <a:t> </a:t>
            </a:r>
            <a:r>
              <a:rPr lang="ar-SA" sz="2400" b="1" dirty="0"/>
              <a:t>نصف قطرها كدائرة عند خط الاستواء يبلغ  6378 كم </a:t>
            </a:r>
            <a:endParaRPr lang="ar-IQ" sz="2400" b="1" dirty="0"/>
          </a:p>
          <a:p>
            <a:r>
              <a:rPr lang="ar-SA" sz="2400" b="1" dirty="0"/>
              <a:t>اما محيط الارض يبلغ 40079 كم عند خط الاستواء </a:t>
            </a:r>
            <a:endParaRPr lang="ar-IQ" sz="2400" b="1" dirty="0"/>
          </a:p>
          <a:p>
            <a:r>
              <a:rPr lang="ar-SA" sz="2400" b="1" dirty="0"/>
              <a:t>اما مساحة الارض هي 510 مليون </a:t>
            </a:r>
            <a:r>
              <a:rPr lang="ar-IQ" sz="2400" b="1" dirty="0"/>
              <a:t>كم2</a:t>
            </a:r>
          </a:p>
          <a:p>
            <a:r>
              <a:rPr lang="ar-SA" sz="2400" b="1" dirty="0"/>
              <a:t>وتكون البحار والمحيطات حوالي 71% من السطح </a:t>
            </a:r>
            <a:endParaRPr lang="ar-IQ" sz="2400" b="1" dirty="0"/>
          </a:p>
          <a:p>
            <a:r>
              <a:rPr lang="ar-SA" sz="2400" b="1" dirty="0"/>
              <a:t>وحجم الارض الكلي يبلغ 1.8 </a:t>
            </a:r>
            <a:r>
              <a:rPr lang="en-US" sz="2400" b="1" dirty="0"/>
              <a:t>x</a:t>
            </a:r>
            <a:r>
              <a:rPr lang="ar-SA" sz="2400" b="1" dirty="0"/>
              <a:t> 10 </a:t>
            </a:r>
            <a:r>
              <a:rPr lang="ar-IQ" sz="2400" b="1" dirty="0"/>
              <a:t>كم</a:t>
            </a:r>
            <a:r>
              <a:rPr lang="ar-IQ" sz="2400" b="1" baseline="30000" dirty="0"/>
              <a:t>3</a:t>
            </a:r>
            <a:r>
              <a:rPr lang="ar-SA" sz="2400" b="1" dirty="0"/>
              <a:t> </a:t>
            </a:r>
            <a:endParaRPr lang="ar-IQ" sz="2400" b="1" dirty="0"/>
          </a:p>
          <a:p>
            <a:r>
              <a:rPr lang="ar-SA" sz="2400" b="1" dirty="0"/>
              <a:t>اما وزن الارض فيبلغ 66</a:t>
            </a:r>
            <a:r>
              <a:rPr lang="en-US" sz="2400" b="1" dirty="0"/>
              <a:t>x </a:t>
            </a:r>
            <a:r>
              <a:rPr lang="ar-SA" sz="2400" b="1" dirty="0"/>
              <a:t> 10 </a:t>
            </a:r>
            <a:r>
              <a:rPr lang="ar-IQ" sz="2400" b="1" baseline="30000" dirty="0"/>
              <a:t>20</a:t>
            </a:r>
            <a:r>
              <a:rPr lang="ar-SA" sz="2400" b="1" dirty="0"/>
              <a:t> طن </a:t>
            </a:r>
            <a:endParaRPr lang="ar-IQ" sz="2400" b="1" dirty="0"/>
          </a:p>
          <a:p>
            <a:r>
              <a:rPr lang="ar-SA" sz="2400" b="1" dirty="0"/>
              <a:t>واعلى نقطة هي قمة افرست 8848 متر , </a:t>
            </a:r>
            <a:endParaRPr lang="ar-IQ" sz="2400" b="1" dirty="0"/>
          </a:p>
          <a:p>
            <a:r>
              <a:rPr lang="ar-SA" sz="2400" b="1" dirty="0"/>
              <a:t>واعمق نقطة في قاع المحيط فهي قرب الفلبين وتبلغ 11033 متر </a:t>
            </a:r>
            <a:endParaRPr lang="ar-IQ" sz="2400" b="1" dirty="0"/>
          </a:p>
          <a:p>
            <a:r>
              <a:rPr lang="ar-SA" sz="2400" b="1" dirty="0"/>
              <a:t>والفرق بين اعلى نقطة واعمق نقطة يقترب من 20 كم </a:t>
            </a:r>
            <a:endParaRPr lang="ar-IQ" sz="2400" b="1" dirty="0"/>
          </a:p>
          <a:p>
            <a:r>
              <a:rPr lang="ar-SA" sz="2400" b="1" dirty="0"/>
              <a:t>ويبلغ معدل كثافة الارض 5.5غم /سم</a:t>
            </a:r>
            <a:r>
              <a:rPr lang="ar-IQ" sz="2400" b="1" baseline="30000" dirty="0"/>
              <a:t>3</a:t>
            </a:r>
            <a:r>
              <a:rPr lang="ar-IQ" sz="2400" b="1" dirty="0"/>
              <a:t> </a:t>
            </a:r>
            <a:r>
              <a:rPr lang="ar-SA" sz="2400" b="1" dirty="0"/>
              <a:t>بينما معدل كثافة القشرة الارضية حوالي 2.6 غم / سم</a:t>
            </a:r>
            <a:r>
              <a:rPr lang="ar-IQ" sz="2400" b="1" baseline="30000" dirty="0"/>
              <a:t>3</a:t>
            </a:r>
            <a:r>
              <a:rPr lang="ar-SA" sz="2400" b="1" dirty="0"/>
              <a:t> 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3304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مكونات الارض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1949" y="1639963"/>
            <a:ext cx="10846266" cy="4195481"/>
          </a:xfrm>
        </p:spPr>
        <p:txBody>
          <a:bodyPr>
            <a:normAutofit lnSpcReduction="10000"/>
          </a:bodyPr>
          <a:lstStyle/>
          <a:p>
            <a:r>
              <a:rPr lang="ar-SA" sz="4000" dirty="0">
                <a:solidFill>
                  <a:srgbClr val="00B0F0"/>
                </a:solidFill>
              </a:rPr>
              <a:t> </a:t>
            </a:r>
            <a:r>
              <a:rPr lang="ar-SA" sz="4000" dirty="0"/>
              <a:t>يشمل هذا القسم عدة اغلفة </a:t>
            </a:r>
            <a:r>
              <a:rPr lang="ar-SA" sz="4000" dirty="0" smtClean="0"/>
              <a:t>هي</a:t>
            </a:r>
            <a:endParaRPr lang="ar-IQ" sz="4000" dirty="0" smtClean="0"/>
          </a:p>
          <a:p>
            <a:r>
              <a:rPr lang="ar-SA" sz="4000" dirty="0" smtClean="0"/>
              <a:t> </a:t>
            </a:r>
            <a:r>
              <a:rPr lang="ar-SA" sz="4000" dirty="0"/>
              <a:t>الغلاف الصخري </a:t>
            </a:r>
            <a:endParaRPr lang="ar-IQ" sz="4000" dirty="0" smtClean="0"/>
          </a:p>
          <a:p>
            <a:r>
              <a:rPr lang="ar-SA" sz="4000" dirty="0" smtClean="0"/>
              <a:t>الغلاف </a:t>
            </a:r>
            <a:r>
              <a:rPr lang="ar-SA" sz="4000" dirty="0"/>
              <a:t>المائي </a:t>
            </a:r>
            <a:endParaRPr lang="ar-IQ" sz="4000" dirty="0" smtClean="0"/>
          </a:p>
          <a:p>
            <a:r>
              <a:rPr lang="ar-SA" sz="4000" dirty="0" smtClean="0"/>
              <a:t>الغلاف </a:t>
            </a:r>
            <a:r>
              <a:rPr lang="ar-SA" sz="4000" dirty="0"/>
              <a:t>الغازي (الجوي) </a:t>
            </a:r>
            <a:endParaRPr lang="ar-IQ" sz="4000" dirty="0" smtClean="0"/>
          </a:p>
          <a:p>
            <a:r>
              <a:rPr lang="ar-SA" sz="4000" dirty="0" smtClean="0"/>
              <a:t>الغلاف الحيوي</a:t>
            </a:r>
            <a:r>
              <a:rPr lang="ar-IQ" sz="4000" dirty="0" smtClean="0"/>
              <a:t> </a:t>
            </a:r>
          </a:p>
          <a:p>
            <a:r>
              <a:rPr lang="ar-SA" sz="4000" dirty="0" smtClean="0"/>
              <a:t>وهذا </a:t>
            </a:r>
            <a:r>
              <a:rPr lang="ar-SA" sz="4000" dirty="0"/>
              <a:t>يتمثل بحالات المادة الثلاث (الصلب والسائل والغازي):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71754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7632" y="0"/>
            <a:ext cx="10515600" cy="1150374"/>
          </a:xfrm>
        </p:spPr>
        <p:txBody>
          <a:bodyPr>
            <a:normAutofit/>
          </a:bodyPr>
          <a:lstStyle/>
          <a:p>
            <a:pPr algn="r"/>
            <a:r>
              <a:rPr lang="ar-SA" sz="3200" b="1" dirty="0"/>
              <a:t>1- الغلاف الصخري (</a:t>
            </a:r>
            <a:r>
              <a:rPr lang="en-US" sz="3200" b="1" dirty="0"/>
              <a:t>Rock sphere</a:t>
            </a:r>
            <a:r>
              <a:rPr lang="ar-SA" sz="3200" b="1" dirty="0"/>
              <a:t> او </a:t>
            </a:r>
            <a:r>
              <a:rPr lang="en-US" sz="3200" b="1" dirty="0"/>
              <a:t>Lithosphere </a:t>
            </a:r>
            <a:r>
              <a:rPr lang="ar-SA" sz="3200" dirty="0"/>
              <a:t>)</a:t>
            </a:r>
            <a:endParaRPr lang="en-US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7987" y="707922"/>
            <a:ext cx="12074013" cy="5973097"/>
          </a:xfrm>
        </p:spPr>
        <p:txBody>
          <a:bodyPr>
            <a:noAutofit/>
          </a:bodyPr>
          <a:lstStyle/>
          <a:p>
            <a:r>
              <a:rPr lang="ar-SA" sz="2800" b="1" dirty="0"/>
              <a:t>هذا الجزء الصلب من الارض يشمل القشرة الارضية  (</a:t>
            </a:r>
            <a:r>
              <a:rPr lang="en-US" sz="2800" b="1" dirty="0"/>
              <a:t>Crust</a:t>
            </a:r>
            <a:r>
              <a:rPr lang="ar-SA" sz="2800" b="1" dirty="0"/>
              <a:t> ) مع جزء من باطن الارض الواقع خلف القشرة الارضية التي تمثل الجزء الخارجي والرقيق من القشرة الارضية ,</a:t>
            </a:r>
            <a:endParaRPr lang="en-US" sz="2800" b="1" dirty="0"/>
          </a:p>
          <a:p>
            <a:r>
              <a:rPr lang="ar-SA" sz="2800" b="1" dirty="0"/>
              <a:t> ان الغلاف الصخري سطح مستو عموما تتخلله 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1</a:t>
            </a:r>
            <a:r>
              <a:rPr lang="ar-IQ" sz="2800" b="1" dirty="0"/>
              <a:t>- </a:t>
            </a:r>
            <a:r>
              <a:rPr lang="ar-SA" sz="2800" b="1" dirty="0"/>
              <a:t>الارتفاعات الواسعة التي تسمى بالقارات (</a:t>
            </a:r>
            <a:r>
              <a:rPr lang="en-US" sz="2800" b="1" dirty="0"/>
              <a:t>Continents</a:t>
            </a:r>
            <a:r>
              <a:rPr lang="ar-SA" sz="2800" b="1" dirty="0"/>
              <a:t> ) </a:t>
            </a:r>
            <a:endParaRPr lang="en-US" sz="2800" b="1" dirty="0"/>
          </a:p>
          <a:p>
            <a:r>
              <a:rPr lang="ar-IQ" sz="2800" b="1" dirty="0"/>
              <a:t>2-</a:t>
            </a:r>
            <a:r>
              <a:rPr lang="ar-SA" sz="2800" b="1" dirty="0"/>
              <a:t>مع وجود الانخفاضات فيها والتي تسمى قيعان البحار والمحيطات (</a:t>
            </a:r>
            <a:r>
              <a:rPr lang="en-US" sz="2800" b="1" dirty="0"/>
              <a:t>Ocean Basing </a:t>
            </a:r>
            <a:r>
              <a:rPr lang="ar-SA" sz="2800" b="1" dirty="0"/>
              <a:t> ) </a:t>
            </a:r>
            <a:endParaRPr lang="en-US" sz="2800" b="1" dirty="0"/>
          </a:p>
          <a:p>
            <a:r>
              <a:rPr lang="ar-SA" sz="2800" b="1" dirty="0"/>
              <a:t>وتوجد في وسط القارات كتلة من الصخور النارية والمتحولة والتي يطلق عليها اسم الدروع (</a:t>
            </a:r>
            <a:r>
              <a:rPr lang="en-US" sz="2800" b="1" dirty="0"/>
              <a:t>Shields</a:t>
            </a:r>
            <a:r>
              <a:rPr lang="ar-SA" sz="2800" b="1" dirty="0"/>
              <a:t> ) </a:t>
            </a:r>
            <a:endParaRPr lang="en-US" sz="2800" b="1" dirty="0"/>
          </a:p>
          <a:p>
            <a:r>
              <a:rPr lang="ar-SA" sz="2800" b="1" dirty="0"/>
              <a:t>وتنحدر حافات القارات بشكل تدريجي في معظم الحالات نحو قيعان البحار ويسمى الجزء من القارات الواقع تحت الماء والقريب من اليابسة اسم الرصيف القاري (</a:t>
            </a:r>
            <a:r>
              <a:rPr lang="en-US" sz="2800" b="1" dirty="0"/>
              <a:t>Continental Shelf</a:t>
            </a:r>
            <a:r>
              <a:rPr lang="ar-SA" sz="2800" b="1" dirty="0"/>
              <a:t> ) وهو اقل انحدرا من الجزء الاخر الذي يقع بعيدا عن اليابسة والذي يسمى الميل القاري (</a:t>
            </a:r>
            <a:r>
              <a:rPr lang="en-US" sz="2800" b="1" dirty="0"/>
              <a:t>Continental Slope</a:t>
            </a:r>
            <a:r>
              <a:rPr lang="ar-SA" sz="2800" b="1" dirty="0"/>
              <a:t> ) ويمتد ليصل الى قيعان البحار </a:t>
            </a:r>
            <a:endParaRPr lang="en-US" sz="2800" b="1" dirty="0"/>
          </a:p>
          <a:p>
            <a:r>
              <a:rPr lang="ar-SA" sz="2800" b="1" dirty="0"/>
              <a:t>والغلاف الصخري على اليابسة ويتكون من جبال وتلال وسهول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7523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2- الغلاف المائي </a:t>
            </a:r>
            <a:r>
              <a:rPr lang="en-US" b="1" dirty="0"/>
              <a:t>Hydro Sphere)</a:t>
            </a:r>
            <a:r>
              <a:rPr lang="ar-SA" b="1" dirty="0"/>
              <a:t> )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2233" y="1460090"/>
            <a:ext cx="11857702" cy="4716873"/>
          </a:xfrm>
        </p:spPr>
        <p:txBody>
          <a:bodyPr>
            <a:normAutofit/>
          </a:bodyPr>
          <a:lstStyle/>
          <a:p>
            <a:r>
              <a:rPr lang="ar-SA" sz="3200" b="1" dirty="0"/>
              <a:t>يغطي هذا الغلاف 4/3 من مساحة سطح الارض ومعظم الكتلة المائية تقع في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البحار </a:t>
            </a:r>
            <a:r>
              <a:rPr lang="ar-SA" sz="3200" b="1" dirty="0"/>
              <a:t>والمحيطات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والجزء </a:t>
            </a:r>
            <a:r>
              <a:rPr lang="ar-SA" sz="3200" b="1" dirty="0"/>
              <a:t>الاخر في الانهار والبحيرات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والبعض </a:t>
            </a:r>
            <a:r>
              <a:rPr lang="ar-SA" sz="3200" b="1" dirty="0"/>
              <a:t>الاخر يتواجد في المسامات بين الصخور </a:t>
            </a:r>
            <a:endParaRPr lang="ar-IQ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3200" b="1" dirty="0" smtClean="0"/>
              <a:t>ونسبة </a:t>
            </a:r>
            <a:r>
              <a:rPr lang="ar-SA" sz="3200" b="1" dirty="0"/>
              <a:t>اخرى تتجمع تحت السطح </a:t>
            </a:r>
            <a:r>
              <a:rPr lang="ar-SA" sz="3200" b="1" dirty="0" smtClean="0"/>
              <a:t>تدعى بالمياه الجوفية .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88770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651</Words>
  <Application>Microsoft Office PowerPoint</Application>
  <PresentationFormat>ملء الشاشة</PresentationFormat>
  <Paragraphs>67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أيون</vt:lpstr>
      <vt:lpstr>           جامعة البصرة كلية الزراعة قسم علوم التربة مادة / الجيولوجيا العملي  المرحلة الأولى / قسم علوم التربة </vt:lpstr>
      <vt:lpstr> المحاضرة الأولى   تعريف علم الجيولوجي </vt:lpstr>
      <vt:lpstr>عرض تقديمي في PowerPoint</vt:lpstr>
      <vt:lpstr>فروع علم الجيولوجي</vt:lpstr>
      <vt:lpstr>عرض تقديمي في PowerPoint</vt:lpstr>
      <vt:lpstr>شكل ومقايس الارض</vt:lpstr>
      <vt:lpstr>مكونات الارض</vt:lpstr>
      <vt:lpstr>1- الغلاف الصخري (Rock sphere او Lithosphere )</vt:lpstr>
      <vt:lpstr>2- الغلاف المائي Hydro Sphere) )</vt:lpstr>
      <vt:lpstr>3- الغلاف الغازي Atom Sphere) ) او Air  Sphere) ) </vt:lpstr>
      <vt:lpstr>4- الغلاف الحيوي Bio Sphere) ) 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15</cp:revision>
  <dcterms:created xsi:type="dcterms:W3CDTF">2024-11-17T15:19:46Z</dcterms:created>
  <dcterms:modified xsi:type="dcterms:W3CDTF">2024-11-20T11:42:44Z</dcterms:modified>
</cp:coreProperties>
</file>